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6" r:id="rId3"/>
    <p:sldId id="257" r:id="rId4"/>
    <p:sldId id="259" r:id="rId5"/>
    <p:sldId id="258" r:id="rId6"/>
    <p:sldId id="260" r:id="rId7"/>
    <p:sldId id="267" r:id="rId8"/>
    <p:sldId id="261" r:id="rId9"/>
    <p:sldId id="262" r:id="rId10"/>
    <p:sldId id="264" r:id="rId11"/>
    <p:sldId id="265" r:id="rId12"/>
    <p:sldId id="268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5" autoAdjust="0"/>
    <p:restoredTop sz="94660"/>
  </p:normalViewPr>
  <p:slideViewPr>
    <p:cSldViewPr>
      <p:cViewPr varScale="1">
        <p:scale>
          <a:sx n="83" d="100"/>
          <a:sy n="83" d="100"/>
        </p:scale>
        <p:origin x="-9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5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9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4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8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9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0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40B4-A4BD-4CA3-A3D9-A9AAEB9BE618}" type="datetimeFigureOut">
              <a:rPr lang="en-US" smtClean="0"/>
              <a:pPr/>
              <a:t>7/11/2012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0002E-A453-43E4-8043-892440C5B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ethany\Desktop\100KZ812\100_11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1"/>
          <a:stretch/>
        </p:blipFill>
        <p:spPr bwMode="auto">
          <a:xfrm>
            <a:off x="152400" y="141514"/>
            <a:ext cx="8686800" cy="65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914400"/>
            <a:ext cx="5410200" cy="85725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SearchMOR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Integrated Botanical and Herbarium Collections Database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954" y="5486400"/>
            <a:ext cx="615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Bethany H. Brown, Edward A. </a:t>
            </a:r>
            <a:r>
              <a:rPr lang="en-US" sz="2000" dirty="0" err="1" smtClean="0">
                <a:solidFill>
                  <a:schemeClr val="bg1"/>
                </a:solidFill>
              </a:rPr>
              <a:t>Hedborn</a:t>
            </a:r>
            <a:r>
              <a:rPr lang="en-US" sz="2000" dirty="0" smtClean="0">
                <a:solidFill>
                  <a:schemeClr val="bg1"/>
                </a:solidFill>
              </a:rPr>
              <a:t>, Jeanette McBride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Andrew L. </a:t>
            </a:r>
            <a:r>
              <a:rPr lang="en-US" sz="2000" dirty="0" err="1" smtClean="0">
                <a:solidFill>
                  <a:schemeClr val="bg1"/>
                </a:solidFill>
              </a:rPr>
              <a:t>Hipp</a:t>
            </a:r>
            <a:r>
              <a:rPr lang="en-US" sz="2000" dirty="0" smtClean="0">
                <a:solidFill>
                  <a:schemeClr val="bg1"/>
                </a:solidFill>
              </a:rPr>
              <a:t> and </a:t>
            </a:r>
            <a:r>
              <a:rPr lang="en-US" sz="2000" dirty="0" err="1" smtClean="0">
                <a:solidFill>
                  <a:schemeClr val="bg1"/>
                </a:solidFill>
              </a:rPr>
              <a:t>Kunso</a:t>
            </a:r>
            <a:r>
              <a:rPr lang="en-US" sz="2000" dirty="0" smtClean="0">
                <a:solidFill>
                  <a:schemeClr val="bg1"/>
                </a:solidFill>
              </a:rPr>
              <a:t> Kim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The Morton Arboretum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15891" r="19244" b="8401"/>
          <a:stretch/>
        </p:blipFill>
        <p:spPr bwMode="auto">
          <a:xfrm>
            <a:off x="533400" y="152400"/>
            <a:ext cx="8010293" cy="649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6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685800"/>
            <a:ext cx="4255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Database User Statistics</a:t>
            </a:r>
            <a:endParaRPr lang="en-US" sz="32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8" y="76200"/>
            <a:ext cx="840630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8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8" r="996" b="28553"/>
          <a:stretch/>
        </p:blipFill>
        <p:spPr bwMode="auto">
          <a:xfrm>
            <a:off x="304800" y="76200"/>
            <a:ext cx="8557846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863"/>
            <a:ext cx="8686800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5" r="12476"/>
          <a:stretch/>
        </p:blipFill>
        <p:spPr bwMode="auto">
          <a:xfrm>
            <a:off x="363310" y="5550582"/>
            <a:ext cx="2500993" cy="6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3250" y="2819400"/>
            <a:ext cx="3177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THANK YOU!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9" t="16508" r="55067" b="74661"/>
          <a:stretch/>
        </p:blipFill>
        <p:spPr bwMode="auto">
          <a:xfrm>
            <a:off x="6629400" y="5505908"/>
            <a:ext cx="2090057" cy="75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7812" y="5713099"/>
            <a:ext cx="26279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Bakken</a:t>
            </a:r>
            <a:r>
              <a:rPr lang="en-US" b="1" dirty="0" smtClean="0"/>
              <a:t> Software Services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35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online plants </a:t>
            </a:r>
            <a:r>
              <a:rPr lang="en-US" dirty="0"/>
              <a:t>d</a:t>
            </a:r>
            <a:r>
              <a:rPr lang="en-US" dirty="0" smtClean="0"/>
              <a:t>atabase of </a:t>
            </a:r>
          </a:p>
          <a:p>
            <a:pPr marL="0" indent="0" algn="ctr">
              <a:buNone/>
            </a:pPr>
            <a:r>
              <a:rPr lang="en-US" dirty="0" smtClean="0"/>
              <a:t>The Morton Arboretum: </a:t>
            </a:r>
            <a:r>
              <a:rPr lang="en-US" dirty="0" err="1" smtClean="0"/>
              <a:t>SearchMOR</a:t>
            </a:r>
            <a:r>
              <a:rPr lang="en-US" dirty="0" smtClean="0"/>
              <a:t> (http://quercus.mortonarb.org/)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need for an integrated database for two collections</a:t>
            </a:r>
          </a:p>
          <a:p>
            <a:r>
              <a:rPr lang="en-US" dirty="0" smtClean="0"/>
              <a:t>Benefits of </a:t>
            </a:r>
            <a:r>
              <a:rPr lang="en-US" dirty="0" err="1" smtClean="0"/>
              <a:t>SearchMOR</a:t>
            </a:r>
            <a:endParaRPr lang="en-US" dirty="0" smtClean="0"/>
          </a:p>
          <a:p>
            <a:r>
              <a:rPr lang="en-US" dirty="0" smtClean="0"/>
              <a:t>The current status of </a:t>
            </a:r>
            <a:r>
              <a:rPr lang="en-US" dirty="0" err="1" smtClean="0"/>
              <a:t>usership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t="33084" r="24976" b="55106"/>
          <a:stretch/>
        </p:blipFill>
        <p:spPr bwMode="auto">
          <a:xfrm>
            <a:off x="457200" y="228600"/>
            <a:ext cx="8305800" cy="116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82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Living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 smtClean="0"/>
              <a:t>One of the most comprehensive woody collections in North America</a:t>
            </a:r>
          </a:p>
          <a:p>
            <a:r>
              <a:rPr lang="en-US" sz="4200" dirty="0" smtClean="0"/>
              <a:t>Consisting of 220,000 plants</a:t>
            </a:r>
          </a:p>
          <a:p>
            <a:r>
              <a:rPr lang="en-US" sz="4200" dirty="0" smtClean="0"/>
              <a:t>Representing 4,300 taxa</a:t>
            </a:r>
          </a:p>
          <a:p>
            <a:pPr>
              <a:tabLst>
                <a:tab pos="5715000" algn="l"/>
              </a:tabLst>
            </a:pPr>
            <a:r>
              <a:rPr lang="en-US" sz="4200" dirty="0" smtClean="0"/>
              <a:t>From collections made in over 40 countries in the northern temperate zone worldwide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96" y="2460171"/>
            <a:ext cx="2686050" cy="317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65058" y="5791200"/>
            <a:ext cx="268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Edward A. </a:t>
            </a:r>
            <a:r>
              <a:rPr lang="en-US" b="1" dirty="0" err="1" smtClean="0"/>
              <a:t>Hedborn</a:t>
            </a:r>
            <a:endParaRPr lang="en-US" b="1" dirty="0" smtClean="0"/>
          </a:p>
          <a:p>
            <a:pPr algn="ctr"/>
            <a:r>
              <a:rPr lang="en-US" b="1" dirty="0" smtClean="0"/>
              <a:t>Plant Collections Manager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7395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543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Herbarium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219200"/>
            <a:ext cx="4953000" cy="522015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172,000 vascular and 20,000 non-vascular plant specimens</a:t>
            </a:r>
          </a:p>
          <a:p>
            <a:r>
              <a:rPr lang="en-US" dirty="0" smtClean="0"/>
              <a:t>62,500 specimens </a:t>
            </a:r>
            <a:r>
              <a:rPr lang="en-US" dirty="0" err="1" smtClean="0"/>
              <a:t>databased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7,700 scanned herbarium sheets images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:\Users\Bethany\Desktop\100KZ812\100_14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1346" r="22226"/>
          <a:stretch/>
        </p:blipFill>
        <p:spPr bwMode="auto">
          <a:xfrm>
            <a:off x="381000" y="304800"/>
            <a:ext cx="3113314" cy="61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3184" y="5502105"/>
            <a:ext cx="225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Andrew L. </a:t>
            </a:r>
            <a:r>
              <a:rPr lang="en-US" b="1" dirty="0" err="1" smtClean="0">
                <a:solidFill>
                  <a:schemeClr val="bg1"/>
                </a:solidFill>
              </a:rPr>
              <a:t>Hipp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Herbarium Curator &amp;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Plant </a:t>
            </a:r>
            <a:r>
              <a:rPr lang="en-US" b="1" dirty="0" err="1" smtClean="0">
                <a:solidFill>
                  <a:schemeClr val="bg1"/>
                </a:solidFill>
              </a:rPr>
              <a:t>Systematist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75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Need for an Integrated Database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r="-132" b="3721"/>
          <a:stretch/>
        </p:blipFill>
        <p:spPr bwMode="auto">
          <a:xfrm>
            <a:off x="685800" y="1981200"/>
            <a:ext cx="82404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657671"/>
            <a:ext cx="7429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Institutional </a:t>
            </a:r>
            <a:r>
              <a:rPr lang="en-US" dirty="0" smtClean="0"/>
              <a:t>consistency: management tools for nomenclatural agreement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Generating reports by querying both databases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User-friendly system for staff and public use via a web portal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339334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specimens in the herbarium have been collected from the Living Collection for taxonomic and identification purposes.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ethany\Desktop\Digitization Talk\P10408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112" r="8571"/>
          <a:stretch/>
        </p:blipFill>
        <p:spPr bwMode="auto">
          <a:xfrm>
            <a:off x="294073" y="436304"/>
            <a:ext cx="8190730" cy="53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ethany\Desktop\Digitization Talk\P10408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/>
        </p:blipFill>
        <p:spPr bwMode="auto">
          <a:xfrm>
            <a:off x="2229871" y="152400"/>
            <a:ext cx="3857625" cy="64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ethany\Desktop\Digitization Talk\P10408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r="2977"/>
          <a:stretch/>
        </p:blipFill>
        <p:spPr bwMode="auto">
          <a:xfrm>
            <a:off x="272302" y="273896"/>
            <a:ext cx="5116127" cy="30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89" y="1451398"/>
            <a:ext cx="2937985" cy="435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9" y="3452617"/>
            <a:ext cx="4655571" cy="330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38429" r="14750" b="17156"/>
          <a:stretch/>
        </p:blipFill>
        <p:spPr bwMode="auto">
          <a:xfrm>
            <a:off x="1143000" y="344240"/>
            <a:ext cx="6954067" cy="621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2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thany\Desktop\Digitization Talk\P10408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4523" b="6244"/>
          <a:stretch/>
        </p:blipFill>
        <p:spPr bwMode="auto">
          <a:xfrm>
            <a:off x="1066800" y="141514"/>
            <a:ext cx="7260771" cy="48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47430"/>
            <a:ext cx="3352800" cy="252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0" t="58233" r="21098" b="5153"/>
          <a:stretch/>
        </p:blipFill>
        <p:spPr bwMode="auto">
          <a:xfrm>
            <a:off x="381001" y="4112717"/>
            <a:ext cx="3352800" cy="260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b="1" dirty="0" err="1" smtClean="0"/>
              <a:t>SearchMOR</a:t>
            </a:r>
            <a:r>
              <a:rPr lang="en-US" sz="3300" b="1" dirty="0" smtClean="0"/>
              <a:t> is quercus.mortonarb.org</a:t>
            </a:r>
            <a:endParaRPr lang="en-US" sz="3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28725" r="23695" b="5649"/>
          <a:stretch/>
        </p:blipFill>
        <p:spPr bwMode="auto">
          <a:xfrm>
            <a:off x="478971" y="1143000"/>
            <a:ext cx="8289073" cy="562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9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t="15632" r="19232" b="7085"/>
          <a:stretch/>
        </p:blipFill>
        <p:spPr bwMode="auto">
          <a:xfrm>
            <a:off x="772886" y="54430"/>
            <a:ext cx="7887629" cy="662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79171"/>
            <a:ext cx="19907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400800" y="1524000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/>
          <a:stretch/>
        </p:blipFill>
        <p:spPr bwMode="auto">
          <a:xfrm>
            <a:off x="4716700" y="1309239"/>
            <a:ext cx="3286125" cy="498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1447800" y="5334000"/>
            <a:ext cx="3124200" cy="926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14190" r="1619" b="11714"/>
          <a:stretch/>
        </p:blipFill>
        <p:spPr bwMode="auto">
          <a:xfrm>
            <a:off x="2512342" y="1676400"/>
            <a:ext cx="4408715" cy="317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6019800" y="4953000"/>
            <a:ext cx="1295400" cy="8441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3204</TotalTime>
  <Words>191</Words>
  <Application>Microsoft Office PowerPoint</Application>
  <PresentationFormat>On-screen Show (4:3)</PresentationFormat>
  <Paragraphs>40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SearchMOR:</vt:lpstr>
      <vt:lpstr>PowerPoint Presentation</vt:lpstr>
      <vt:lpstr>The Living Collection</vt:lpstr>
      <vt:lpstr>The Herbarium</vt:lpstr>
      <vt:lpstr>The Need for an Integrated Database</vt:lpstr>
      <vt:lpstr>PowerPoint Presentation</vt:lpstr>
      <vt:lpstr>PowerPoint Presentation</vt:lpstr>
      <vt:lpstr>SearchMOR is quercus.mortonarb.org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SearchMOR</dc:title>
  <dc:creator>Bethany</dc:creator>
  <cp:lastModifiedBy>Bethany</cp:lastModifiedBy>
  <cp:revision>50</cp:revision>
  <dcterms:created xsi:type="dcterms:W3CDTF">2012-06-30T01:48:36Z</dcterms:created>
  <dcterms:modified xsi:type="dcterms:W3CDTF">2012-07-12T02:50:21Z</dcterms:modified>
</cp:coreProperties>
</file>